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2" r:id="rId1"/>
  </p:sldMasterIdLst>
  <p:sldIdLst>
    <p:sldId id="513" r:id="rId2"/>
  </p:sldIdLst>
  <p:sldSz cx="21383625" cy="30275213"/>
  <p:notesSz cx="6858000" cy="9144000"/>
  <p:embeddedFontLst>
    <p:embeddedFont>
      <p:font typeface="Noto Sans KR" panose="020B0500000000000000" pitchFamily="34" charset="-127"/>
      <p:regular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6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4B2B"/>
    <a:srgbClr val="3D643A"/>
    <a:srgbClr val="1D301C"/>
    <a:srgbClr val="F66A81"/>
    <a:srgbClr val="FBB3BF"/>
    <a:srgbClr val="F995A6"/>
    <a:srgbClr val="664E59"/>
    <a:srgbClr val="896977"/>
    <a:srgbClr val="55414A"/>
    <a:srgbClr val="F551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5" autoAdjust="0"/>
    <p:restoredTop sz="99561" autoAdjust="0"/>
  </p:normalViewPr>
  <p:slideViewPr>
    <p:cSldViewPr snapToGrid="0">
      <p:cViewPr varScale="1">
        <p:scale>
          <a:sx n="19" d="100"/>
          <a:sy n="19" d="100"/>
        </p:scale>
        <p:origin x="672" y="66"/>
      </p:cViewPr>
      <p:guideLst>
        <p:guide orient="horz" pos="9536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viewProps" Target="viewProps.xml"/><Relationship Id="rId5" Type="http://schemas.openxmlformats.org/officeDocument/2006/relationships/font" Target="fonts/font3.fntdata"/><Relationship Id="rId10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9972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107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860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428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661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1990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174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99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1360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11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00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79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>
            <a:extLst>
              <a:ext uri="{FF2B5EF4-FFF2-40B4-BE49-F238E27FC236}">
                <a16:creationId xmlns:a16="http://schemas.microsoft.com/office/drawing/2014/main" id="{F2073CA6-809A-6891-F1EE-EB59F524FADE}"/>
              </a:ext>
            </a:extLst>
          </p:cNvPr>
          <p:cNvGrpSpPr/>
          <p:nvPr/>
        </p:nvGrpSpPr>
        <p:grpSpPr>
          <a:xfrm>
            <a:off x="138713" y="-346269"/>
            <a:ext cx="21776572" cy="29900950"/>
            <a:chOff x="139441" y="244237"/>
            <a:chExt cx="11930144" cy="6382762"/>
          </a:xfrm>
        </p:grpSpPr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BB90B573-B614-5909-B7CA-71AA67FE1BC0}"/>
                </a:ext>
              </a:extLst>
            </p:cNvPr>
            <p:cNvGrpSpPr/>
            <p:nvPr/>
          </p:nvGrpSpPr>
          <p:grpSpPr>
            <a:xfrm>
              <a:off x="8554574" y="5982110"/>
              <a:ext cx="3515011" cy="313860"/>
              <a:chOff x="8554574" y="5982110"/>
              <a:chExt cx="3515011" cy="313860"/>
            </a:xfrm>
          </p:grpSpPr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C6D01DBC-B81E-001D-050E-A5E6B138A8F1}"/>
                  </a:ext>
                </a:extLst>
              </p:cNvPr>
              <p:cNvSpPr/>
              <p:nvPr/>
            </p:nvSpPr>
            <p:spPr>
              <a:xfrm rot="285113">
                <a:off x="10414566" y="5982110"/>
                <a:ext cx="1655019" cy="220417"/>
              </a:xfrm>
              <a:prstGeom prst="ellipse">
                <a:avLst/>
              </a:prstGeom>
              <a:solidFill>
                <a:schemeClr val="tx1">
                  <a:alpha val="1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F34B7DD3-4BFE-E084-AA09-261AA248DA5E}"/>
                  </a:ext>
                </a:extLst>
              </p:cNvPr>
              <p:cNvGrpSpPr/>
              <p:nvPr/>
            </p:nvGrpSpPr>
            <p:grpSpPr>
              <a:xfrm rot="4878291">
                <a:off x="10186835" y="4444505"/>
                <a:ext cx="219204" cy="3483726"/>
                <a:chOff x="6827325" y="2695572"/>
                <a:chExt cx="219204" cy="3483726"/>
              </a:xfrm>
            </p:grpSpPr>
            <p:sp>
              <p:nvSpPr>
                <p:cNvPr id="54" name="직사각형 53">
                  <a:extLst>
                    <a:ext uri="{FF2B5EF4-FFF2-40B4-BE49-F238E27FC236}">
                      <a16:creationId xmlns:a16="http://schemas.microsoft.com/office/drawing/2014/main" id="{7DB6C3BA-6CBC-0F29-AB98-A0495D8CDED4}"/>
                    </a:ext>
                  </a:extLst>
                </p:cNvPr>
                <p:cNvSpPr/>
                <p:nvPr/>
              </p:nvSpPr>
              <p:spPr>
                <a:xfrm>
                  <a:off x="6827995" y="2972572"/>
                  <a:ext cx="218534" cy="2912749"/>
                </a:xfrm>
                <a:prstGeom prst="rect">
                  <a:avLst/>
                </a:prstGeom>
                <a:solidFill>
                  <a:srgbClr val="959CD2"/>
                </a:solidFill>
                <a:ln w="34925">
                  <a:solidFill>
                    <a:srgbClr val="252E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cxnSp>
              <p:nvCxnSpPr>
                <p:cNvPr id="55" name="직선 연결선 54">
                  <a:extLst>
                    <a:ext uri="{FF2B5EF4-FFF2-40B4-BE49-F238E27FC236}">
                      <a16:creationId xmlns:a16="http://schemas.microsoft.com/office/drawing/2014/main" id="{D1564E49-2125-0C98-FBE2-C29E3A1565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5440443" y="4430572"/>
                  <a:ext cx="2916000" cy="0"/>
                </a:xfrm>
                <a:prstGeom prst="line">
                  <a:avLst/>
                </a:prstGeom>
                <a:ln w="15875">
                  <a:solidFill>
                    <a:srgbClr val="252E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직선 연결선 55">
                  <a:extLst>
                    <a:ext uri="{FF2B5EF4-FFF2-40B4-BE49-F238E27FC236}">
                      <a16:creationId xmlns:a16="http://schemas.microsoft.com/office/drawing/2014/main" id="{D2BDD0D3-39C0-AD20-1929-60BD660809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5509171" y="4430572"/>
                  <a:ext cx="2916000" cy="0"/>
                </a:xfrm>
                <a:prstGeom prst="line">
                  <a:avLst/>
                </a:prstGeom>
                <a:ln w="15875">
                  <a:solidFill>
                    <a:srgbClr val="252E9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7" name="이등변 삼각형 56">
                  <a:extLst>
                    <a:ext uri="{FF2B5EF4-FFF2-40B4-BE49-F238E27FC236}">
                      <a16:creationId xmlns:a16="http://schemas.microsoft.com/office/drawing/2014/main" id="{036B79DB-2DFE-901A-62BD-7A767AA7E662}"/>
                    </a:ext>
                  </a:extLst>
                </p:cNvPr>
                <p:cNvSpPr/>
                <p:nvPr/>
              </p:nvSpPr>
              <p:spPr>
                <a:xfrm flipV="1">
                  <a:off x="6833303" y="5918175"/>
                  <a:ext cx="205294" cy="261123"/>
                </a:xfrm>
                <a:prstGeom prst="triangle">
                  <a:avLst/>
                </a:prstGeom>
                <a:solidFill>
                  <a:schemeClr val="bg1"/>
                </a:solidFill>
                <a:ln w="34925">
                  <a:solidFill>
                    <a:srgbClr val="252E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8" name="이등변 삼각형 57">
                  <a:extLst>
                    <a:ext uri="{FF2B5EF4-FFF2-40B4-BE49-F238E27FC236}">
                      <a16:creationId xmlns:a16="http://schemas.microsoft.com/office/drawing/2014/main" id="{192EADC5-C022-34A5-E67C-41EE2B867076}"/>
                    </a:ext>
                  </a:extLst>
                </p:cNvPr>
                <p:cNvSpPr/>
                <p:nvPr/>
              </p:nvSpPr>
              <p:spPr>
                <a:xfrm flipV="1">
                  <a:off x="6910748" y="6080547"/>
                  <a:ext cx="53341" cy="67205"/>
                </a:xfrm>
                <a:prstGeom prst="triangle">
                  <a:avLst/>
                </a:prstGeom>
                <a:solidFill>
                  <a:srgbClr val="1988DA"/>
                </a:solidFill>
                <a:ln w="34925">
                  <a:solidFill>
                    <a:srgbClr val="252E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59" name="사각형: 둥근 위쪽 모서리 126">
                  <a:extLst>
                    <a:ext uri="{FF2B5EF4-FFF2-40B4-BE49-F238E27FC236}">
                      <a16:creationId xmlns:a16="http://schemas.microsoft.com/office/drawing/2014/main" id="{B5144487-7182-5CB6-C2D7-5C026353069A}"/>
                    </a:ext>
                  </a:extLst>
                </p:cNvPr>
                <p:cNvSpPr/>
                <p:nvPr/>
              </p:nvSpPr>
              <p:spPr>
                <a:xfrm>
                  <a:off x="6827325" y="2695572"/>
                  <a:ext cx="218534" cy="272888"/>
                </a:xfrm>
                <a:prstGeom prst="round2SameRect">
                  <a:avLst/>
                </a:prstGeom>
                <a:solidFill>
                  <a:srgbClr val="DDF5FA"/>
                </a:solidFill>
                <a:ln w="34925">
                  <a:solidFill>
                    <a:srgbClr val="252E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60" name="사각형: 둥근 위쪽 모서리 127">
                  <a:extLst>
                    <a:ext uri="{FF2B5EF4-FFF2-40B4-BE49-F238E27FC236}">
                      <a16:creationId xmlns:a16="http://schemas.microsoft.com/office/drawing/2014/main" id="{58AE2879-BCAC-4853-416F-F98C2934E4B5}"/>
                    </a:ext>
                  </a:extLst>
                </p:cNvPr>
                <p:cNvSpPr/>
                <p:nvPr/>
              </p:nvSpPr>
              <p:spPr>
                <a:xfrm>
                  <a:off x="6827325" y="2856865"/>
                  <a:ext cx="218534" cy="111821"/>
                </a:xfrm>
                <a:prstGeom prst="round2SameRect">
                  <a:avLst>
                    <a:gd name="adj1" fmla="val 0"/>
                    <a:gd name="adj2" fmla="val 0"/>
                  </a:avLst>
                </a:prstGeom>
                <a:solidFill>
                  <a:schemeClr val="bg1"/>
                </a:solidFill>
                <a:ln w="34925">
                  <a:solidFill>
                    <a:srgbClr val="252E9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41" name="양쪽 모서리가 둥근 사각형 1">
              <a:extLst>
                <a:ext uri="{FF2B5EF4-FFF2-40B4-BE49-F238E27FC236}">
                  <a16:creationId xmlns:a16="http://schemas.microsoft.com/office/drawing/2014/main" id="{123D1EEA-5C3F-0799-DC91-1B136ECA8274}"/>
                </a:ext>
              </a:extLst>
            </p:cNvPr>
            <p:cNvSpPr/>
            <p:nvPr/>
          </p:nvSpPr>
          <p:spPr>
            <a:xfrm>
              <a:off x="139441" y="6363388"/>
              <a:ext cx="11604759" cy="263611"/>
            </a:xfrm>
            <a:prstGeom prst="round2SameRect">
              <a:avLst>
                <a:gd name="adj1" fmla="val 0"/>
                <a:gd name="adj2" fmla="val 28125"/>
              </a:avLst>
            </a:prstGeom>
            <a:solidFill>
              <a:srgbClr val="959CD2"/>
            </a:solidFill>
            <a:ln w="25400">
              <a:solidFill>
                <a:srgbClr val="252E91"/>
              </a:solidFill>
            </a:ln>
            <a:effectLst>
              <a:outerShdw dist="101600" dir="5400000" sx="96000" sy="96000" algn="t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양쪽 모서리가 둥근 사각형 3">
              <a:extLst>
                <a:ext uri="{FF2B5EF4-FFF2-40B4-BE49-F238E27FC236}">
                  <a16:creationId xmlns:a16="http://schemas.microsoft.com/office/drawing/2014/main" id="{90049F7D-E0B9-FC91-C640-7C386D7583D8}"/>
                </a:ext>
              </a:extLst>
            </p:cNvPr>
            <p:cNvSpPr/>
            <p:nvPr/>
          </p:nvSpPr>
          <p:spPr>
            <a:xfrm>
              <a:off x="307380" y="625930"/>
              <a:ext cx="11268881" cy="5737458"/>
            </a:xfrm>
            <a:prstGeom prst="round2SameRect">
              <a:avLst>
                <a:gd name="adj1" fmla="val 4423"/>
                <a:gd name="adj2" fmla="val 0"/>
              </a:avLst>
            </a:prstGeom>
            <a:solidFill>
              <a:schemeClr val="bg1">
                <a:lumMod val="95000"/>
              </a:schemeClr>
            </a:solidFill>
            <a:ln w="25400" cmpd="sng">
              <a:solidFill>
                <a:srgbClr val="252E91"/>
              </a:solidFill>
            </a:ln>
            <a:effectLst>
              <a:outerShdw dist="38100" dir="15600000" algn="l" rotWithShape="0">
                <a:prstClr val="black">
                  <a:alpha val="2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양쪽 모서리가 둥근 사각형 5">
              <a:extLst>
                <a:ext uri="{FF2B5EF4-FFF2-40B4-BE49-F238E27FC236}">
                  <a16:creationId xmlns:a16="http://schemas.microsoft.com/office/drawing/2014/main" id="{19855B5C-03F2-20C5-7733-970CC39747D0}"/>
                </a:ext>
              </a:extLst>
            </p:cNvPr>
            <p:cNvSpPr/>
            <p:nvPr/>
          </p:nvSpPr>
          <p:spPr>
            <a:xfrm>
              <a:off x="511899" y="869157"/>
              <a:ext cx="10859843" cy="5484151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bg1"/>
            </a:solidFill>
            <a:ln w="25400" cmpd="sng">
              <a:solidFill>
                <a:srgbClr val="252E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한쪽 모서리가 잘린 사각형 6">
              <a:extLst>
                <a:ext uri="{FF2B5EF4-FFF2-40B4-BE49-F238E27FC236}">
                  <a16:creationId xmlns:a16="http://schemas.microsoft.com/office/drawing/2014/main" id="{D4662DA1-4B67-CD1A-D117-26F7AC7371CA}"/>
                </a:ext>
              </a:extLst>
            </p:cNvPr>
            <p:cNvSpPr/>
            <p:nvPr/>
          </p:nvSpPr>
          <p:spPr>
            <a:xfrm>
              <a:off x="763073" y="244237"/>
              <a:ext cx="10357494" cy="6119151"/>
            </a:xfrm>
            <a:prstGeom prst="snip1Rect">
              <a:avLst>
                <a:gd name="adj" fmla="val 8261"/>
              </a:avLst>
            </a:prstGeom>
            <a:solidFill>
              <a:schemeClr val="bg1"/>
            </a:solidFill>
            <a:ln w="25400" cmpd="sng">
              <a:solidFill>
                <a:srgbClr val="252E91"/>
              </a:solidFill>
            </a:ln>
            <a:effectLst>
              <a:outerShdw dist="63500" algn="l" rotWithShape="0">
                <a:srgbClr val="252E91">
                  <a:alpha val="2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/>
            <a:lstStyle/>
            <a:p>
              <a:pPr algn="ctr">
                <a:lnSpc>
                  <a:spcPct val="150000"/>
                </a:lnSpc>
                <a:defRPr/>
              </a:pPr>
              <a:endParaRPr lang="en-US" altLang="ko-KR" sz="800" kern="0" dirty="0">
                <a:solidFill>
                  <a:srgbClr val="959CD2"/>
                </a:solidFill>
              </a:endParaRPr>
            </a:p>
          </p:txBody>
        </p:sp>
        <p:sp>
          <p:nvSpPr>
            <p:cNvPr id="45" name="직각 삼각형 44">
              <a:extLst>
                <a:ext uri="{FF2B5EF4-FFF2-40B4-BE49-F238E27FC236}">
                  <a16:creationId xmlns:a16="http://schemas.microsoft.com/office/drawing/2014/main" id="{0F1D6335-508C-6651-7F08-84E739BCC818}"/>
                </a:ext>
              </a:extLst>
            </p:cNvPr>
            <p:cNvSpPr/>
            <p:nvPr/>
          </p:nvSpPr>
          <p:spPr>
            <a:xfrm>
              <a:off x="10629219" y="257269"/>
              <a:ext cx="475230" cy="479437"/>
            </a:xfrm>
            <a:prstGeom prst="rtTriangle">
              <a:avLst/>
            </a:prstGeom>
            <a:pattFill prst="wdUpDiag">
              <a:fgClr>
                <a:schemeClr val="bg1"/>
              </a:fgClr>
              <a:bgClr>
                <a:srgbClr val="959CD2"/>
              </a:bgClr>
            </a:pattFill>
            <a:ln w="25400" cmpd="sng">
              <a:solidFill>
                <a:srgbClr val="252E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46" name="그룹 45">
              <a:extLst>
                <a:ext uri="{FF2B5EF4-FFF2-40B4-BE49-F238E27FC236}">
                  <a16:creationId xmlns:a16="http://schemas.microsoft.com/office/drawing/2014/main" id="{2242199F-574D-7372-5870-79E50AB48CE1}"/>
                </a:ext>
              </a:extLst>
            </p:cNvPr>
            <p:cNvGrpSpPr/>
            <p:nvPr/>
          </p:nvGrpSpPr>
          <p:grpSpPr>
            <a:xfrm>
              <a:off x="497573" y="6459078"/>
              <a:ext cx="1109495" cy="65907"/>
              <a:chOff x="9650186" y="6459078"/>
              <a:chExt cx="1109495" cy="65907"/>
            </a:xfrm>
          </p:grpSpPr>
          <p:sp>
            <p:nvSpPr>
              <p:cNvPr id="47" name="모서리가 둥근 직사각형 8">
                <a:extLst>
                  <a:ext uri="{FF2B5EF4-FFF2-40B4-BE49-F238E27FC236}">
                    <a16:creationId xmlns:a16="http://schemas.microsoft.com/office/drawing/2014/main" id="{08D8943A-CE98-5C8D-5AF5-49C10E249222}"/>
                  </a:ext>
                </a:extLst>
              </p:cNvPr>
              <p:cNvSpPr/>
              <p:nvPr/>
            </p:nvSpPr>
            <p:spPr>
              <a:xfrm>
                <a:off x="9650186" y="6459078"/>
                <a:ext cx="723900" cy="65907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15875">
                <a:solidFill>
                  <a:srgbClr val="252E9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D1150E73-A505-30A9-6C7F-443F1198DE3C}"/>
                  </a:ext>
                </a:extLst>
              </p:cNvPr>
              <p:cNvSpPr/>
              <p:nvPr/>
            </p:nvSpPr>
            <p:spPr>
              <a:xfrm>
                <a:off x="10440761" y="6459078"/>
                <a:ext cx="64800" cy="65907"/>
              </a:xfrm>
              <a:prstGeom prst="ellipse">
                <a:avLst/>
              </a:prstGeom>
              <a:solidFill>
                <a:srgbClr val="FFC000"/>
              </a:solidFill>
              <a:ln w="15875">
                <a:solidFill>
                  <a:srgbClr val="252E9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3A8B2DA3-D609-38EB-6156-C7FD4A463AD6}"/>
                  </a:ext>
                </a:extLst>
              </p:cNvPr>
              <p:cNvSpPr/>
              <p:nvPr/>
            </p:nvSpPr>
            <p:spPr>
              <a:xfrm>
                <a:off x="10567821" y="6459078"/>
                <a:ext cx="64800" cy="65907"/>
              </a:xfrm>
              <a:prstGeom prst="ellipse">
                <a:avLst/>
              </a:prstGeom>
              <a:solidFill>
                <a:srgbClr val="00B0F0"/>
              </a:solidFill>
              <a:ln w="15875">
                <a:solidFill>
                  <a:srgbClr val="252E9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DC096935-1A1C-8184-CBF7-7FA8591147A7}"/>
                  </a:ext>
                </a:extLst>
              </p:cNvPr>
              <p:cNvSpPr/>
              <p:nvPr/>
            </p:nvSpPr>
            <p:spPr>
              <a:xfrm>
                <a:off x="10694881" y="6459078"/>
                <a:ext cx="64800" cy="65907"/>
              </a:xfrm>
              <a:prstGeom prst="ellipse">
                <a:avLst/>
              </a:prstGeom>
              <a:solidFill>
                <a:srgbClr val="FF8086"/>
              </a:solidFill>
              <a:ln w="15875">
                <a:solidFill>
                  <a:srgbClr val="252E9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모서리가 둥근 직사각형 12">
                <a:extLst>
                  <a:ext uri="{FF2B5EF4-FFF2-40B4-BE49-F238E27FC236}">
                    <a16:creationId xmlns:a16="http://schemas.microsoft.com/office/drawing/2014/main" id="{B81EA4B0-E905-AF21-F8C5-C59F461F332F}"/>
                  </a:ext>
                </a:extLst>
              </p:cNvPr>
              <p:cNvSpPr/>
              <p:nvPr/>
            </p:nvSpPr>
            <p:spPr>
              <a:xfrm>
                <a:off x="9687086" y="6479237"/>
                <a:ext cx="396000" cy="25200"/>
              </a:xfrm>
              <a:prstGeom prst="roundRect">
                <a:avLst>
                  <a:gd name="adj" fmla="val 50000"/>
                </a:avLst>
              </a:prstGeom>
              <a:solidFill>
                <a:srgbClr val="FF8086"/>
              </a:solidFill>
              <a:ln w="158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376E1952-2297-4E34-A6FD-B05C3F5D3256}"/>
              </a:ext>
            </a:extLst>
          </p:cNvPr>
          <p:cNvGrpSpPr/>
          <p:nvPr/>
        </p:nvGrpSpPr>
        <p:grpSpPr>
          <a:xfrm>
            <a:off x="1767924" y="6984337"/>
            <a:ext cx="3001764" cy="2190697"/>
            <a:chOff x="2908228" y="1856950"/>
            <a:chExt cx="1494233" cy="1094068"/>
          </a:xfrm>
        </p:grpSpPr>
        <p:sp>
          <p:nvSpPr>
            <p:cNvPr id="7" name="타원 6"/>
            <p:cNvSpPr/>
            <p:nvPr/>
          </p:nvSpPr>
          <p:spPr>
            <a:xfrm>
              <a:off x="2908228" y="1856950"/>
              <a:ext cx="1156696" cy="109406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0" dirty="0">
                  <a:solidFill>
                    <a:schemeClr val="tx1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서론</a:t>
              </a:r>
            </a:p>
          </p:txBody>
        </p:sp>
        <p:sp>
          <p:nvSpPr>
            <p:cNvPr id="8" name="이등변 삼각형 7"/>
            <p:cNvSpPr/>
            <p:nvPr/>
          </p:nvSpPr>
          <p:spPr>
            <a:xfrm rot="5400000">
              <a:off x="4164545" y="2299452"/>
              <a:ext cx="266768" cy="209065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2368FEC-FFDA-491B-8AE5-0389E368B877}"/>
              </a:ext>
            </a:extLst>
          </p:cNvPr>
          <p:cNvSpPr/>
          <p:nvPr/>
        </p:nvSpPr>
        <p:spPr>
          <a:xfrm>
            <a:off x="3554678" y="277591"/>
            <a:ext cx="142742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72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캠 기반의 </a:t>
            </a:r>
            <a:r>
              <a:rPr lang="en-US" altLang="ko-KR" sz="72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AI </a:t>
            </a:r>
            <a:r>
              <a:rPr lang="ko-KR" altLang="en-US" sz="7200" dirty="0">
                <a:latin typeface="Noto Sans KR" panose="020B0500000000000000" pitchFamily="34" charset="-127"/>
                <a:ea typeface="Noto Sans KR" panose="020B0500000000000000" pitchFamily="34" charset="-127"/>
              </a:rPr>
              <a:t>얼굴 인식 그래픽 마스크</a:t>
            </a:r>
            <a:endParaRPr lang="en-US" altLang="ko-KR" sz="7200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39B5A520-EBCC-4A6A-A5C3-3E4E0695ED9B}"/>
              </a:ext>
            </a:extLst>
          </p:cNvPr>
          <p:cNvSpPr/>
          <p:nvPr/>
        </p:nvSpPr>
        <p:spPr>
          <a:xfrm>
            <a:off x="5049462" y="5482151"/>
            <a:ext cx="14802386" cy="504166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ML5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를 이용하여 캠에서 영상을 받아 얼굴의 랜드마크를 인식한다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US" altLang="ko-KR" sz="440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이후 랜드마크에 선이나 도형을 연결하여 얼굴에 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Mesh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를 생성하고 얼굴의 상하 및 좌우 이동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그리고 입의 움직임에 반응하는지를 확인하여 마스크의 변형을 생성한다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8C89AEB7-1CB5-1645-2DDD-3CC6D4EB9D10}"/>
              </a:ext>
            </a:extLst>
          </p:cNvPr>
          <p:cNvGrpSpPr/>
          <p:nvPr/>
        </p:nvGrpSpPr>
        <p:grpSpPr>
          <a:xfrm>
            <a:off x="12344402" y="2555670"/>
            <a:ext cx="7542802" cy="2769082"/>
            <a:chOff x="13542654" y="1864330"/>
            <a:chExt cx="7010769" cy="2769082"/>
          </a:xfrm>
        </p:grpSpPr>
        <p:sp>
          <p:nvSpPr>
            <p:cNvPr id="24" name="직사각형 23"/>
            <p:cNvSpPr/>
            <p:nvPr/>
          </p:nvSpPr>
          <p:spPr>
            <a:xfrm>
              <a:off x="13542654" y="3309973"/>
              <a:ext cx="7010769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4000" spc="-15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저자 </a:t>
              </a:r>
              <a:r>
                <a:rPr lang="ko-KR" altLang="en-US" sz="40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임도현</a:t>
              </a:r>
              <a:r>
                <a:rPr lang="en-US" altLang="ko-KR" sz="40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, </a:t>
              </a:r>
              <a:r>
                <a:rPr lang="ko-KR" altLang="en-US" sz="40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박재민</a:t>
              </a:r>
              <a:r>
                <a:rPr lang="en-US" altLang="ko-KR" sz="40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, </a:t>
              </a:r>
              <a:r>
                <a:rPr lang="ko-KR" altLang="en-US" sz="40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신성철</a:t>
              </a:r>
              <a:r>
                <a:rPr lang="en-US" altLang="ko-KR" sz="400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, </a:t>
              </a:r>
              <a:r>
                <a:rPr lang="ko-KR" altLang="en-US" sz="4000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손호민</a:t>
              </a:r>
              <a:endParaRPr lang="en-US" altLang="ko-KR" sz="4000" spc="-15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  <a:p>
              <a:pPr algn="r"/>
              <a:r>
                <a:rPr lang="ko-KR" altLang="en-US" sz="4000" spc="-150" dirty="0">
                  <a:latin typeface="Noto Sans KR" panose="020B0500000000000000" pitchFamily="34" charset="-127"/>
                  <a:ea typeface="Noto Sans KR" panose="020B0500000000000000" pitchFamily="34" charset="-127"/>
                </a:rPr>
                <a:t>지도교수 </a:t>
              </a:r>
              <a:r>
                <a:rPr lang="ko-KR" altLang="en-US" sz="4000" spc="-150" dirty="0" err="1">
                  <a:latin typeface="Noto Sans KR" panose="020B0500000000000000" pitchFamily="34" charset="-127"/>
                  <a:ea typeface="Noto Sans KR" panose="020B0500000000000000" pitchFamily="34" charset="-127"/>
                </a:rPr>
                <a:t>심재창</a:t>
              </a:r>
              <a:endParaRPr lang="en-US" altLang="ko-KR" sz="4000" spc="-150" dirty="0"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3FB9F384-AAD4-4C93-9CBB-9D14A3CE8E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6438" y="1864330"/>
              <a:ext cx="4584079" cy="1323438"/>
            </a:xfrm>
            <a:prstGeom prst="rect">
              <a:avLst/>
            </a:prstGeom>
          </p:spPr>
        </p:pic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18FA8C2-E8E2-A5B5-113B-713318C06B17}"/>
              </a:ext>
            </a:extLst>
          </p:cNvPr>
          <p:cNvGrpSpPr/>
          <p:nvPr/>
        </p:nvGrpSpPr>
        <p:grpSpPr>
          <a:xfrm>
            <a:off x="1816654" y="15626764"/>
            <a:ext cx="3490075" cy="3898269"/>
            <a:chOff x="18491323" y="14602943"/>
            <a:chExt cx="3494806" cy="3898269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0883136A-43A2-4C0A-A670-F07DE08E6BA6}"/>
                </a:ext>
              </a:extLst>
            </p:cNvPr>
            <p:cNvGrpSpPr/>
            <p:nvPr/>
          </p:nvGrpSpPr>
          <p:grpSpPr>
            <a:xfrm>
              <a:off x="18491323" y="15265514"/>
              <a:ext cx="3494806" cy="2587814"/>
              <a:chOff x="2830907" y="1577612"/>
              <a:chExt cx="1532831" cy="1094068"/>
            </a:xfrm>
          </p:grpSpPr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4677456F-3BF4-4E28-BE92-0EEDDAF59891}"/>
                  </a:ext>
                </a:extLst>
              </p:cNvPr>
              <p:cNvSpPr/>
              <p:nvPr/>
            </p:nvSpPr>
            <p:spPr>
              <a:xfrm>
                <a:off x="2830907" y="1577612"/>
                <a:ext cx="1156696" cy="1094068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6000" dirty="0">
                    <a:solidFill>
                      <a:schemeClr val="tx1"/>
                    </a:solidFill>
                    <a:latin typeface="Noto Sans KR" panose="020B0500000000000000" pitchFamily="34" charset="-127"/>
                    <a:ea typeface="Noto Sans KR" panose="020B0500000000000000" pitchFamily="34" charset="-127"/>
                  </a:rPr>
                  <a:t>구현</a:t>
                </a:r>
              </a:p>
            </p:txBody>
          </p:sp>
          <p:sp>
            <p:nvSpPr>
              <p:cNvPr id="32" name="이등변 삼각형 31">
                <a:extLst>
                  <a:ext uri="{FF2B5EF4-FFF2-40B4-BE49-F238E27FC236}">
                    <a16:creationId xmlns:a16="http://schemas.microsoft.com/office/drawing/2014/main" id="{D5C7CAB4-8827-472C-B2FF-BB3D2ED7A0B2}"/>
                  </a:ext>
                </a:extLst>
              </p:cNvPr>
              <p:cNvSpPr/>
              <p:nvPr/>
            </p:nvSpPr>
            <p:spPr>
              <a:xfrm rot="5400000">
                <a:off x="4125822" y="2003731"/>
                <a:ext cx="266768" cy="209065"/>
              </a:xfrm>
              <a:prstGeom prst="triangl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28575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endParaRPr>
              </a:p>
            </p:txBody>
          </p:sp>
        </p:grpSp>
        <p:sp>
          <p:nvSpPr>
            <p:cNvPr id="33" name="이등변 삼각형 32">
              <a:extLst>
                <a:ext uri="{FF2B5EF4-FFF2-40B4-BE49-F238E27FC236}">
                  <a16:creationId xmlns:a16="http://schemas.microsoft.com/office/drawing/2014/main" id="{C69BB9CC-8BDD-4EDB-B0AE-ABC392C4440A}"/>
                </a:ext>
              </a:extLst>
            </p:cNvPr>
            <p:cNvSpPr/>
            <p:nvPr/>
          </p:nvSpPr>
          <p:spPr>
            <a:xfrm rot="9223572">
              <a:off x="20610560" y="18003168"/>
              <a:ext cx="630990" cy="498044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199D7DAD-8B9F-42A1-9CE9-42A020792263}"/>
                </a:ext>
              </a:extLst>
            </p:cNvPr>
            <p:cNvSpPr/>
            <p:nvPr/>
          </p:nvSpPr>
          <p:spPr>
            <a:xfrm rot="1303263">
              <a:off x="20567537" y="14602943"/>
              <a:ext cx="630990" cy="498044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9803F48-ED2D-CD6E-2C06-64976CFEC6A3}"/>
              </a:ext>
            </a:extLst>
          </p:cNvPr>
          <p:cNvSpPr txBox="1"/>
          <p:nvPr/>
        </p:nvSpPr>
        <p:spPr>
          <a:xfrm>
            <a:off x="1812698" y="1478549"/>
            <a:ext cx="1783466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7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AI Face Recognition Graphic Mask Based on Cam</a:t>
            </a:r>
            <a:endParaRPr lang="en-US" altLang="ko-KR" sz="3700" spc="-150" dirty="0">
              <a:solidFill>
                <a:schemeClr val="tx1">
                  <a:lumMod val="50000"/>
                  <a:lumOff val="50000"/>
                </a:schemeClr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algn="ctr"/>
            <a:endParaRPr lang="ko-KR" altLang="en-US" sz="3700" dirty="0"/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04BC9A33-0675-27AA-202B-07AE5A7D3649}"/>
              </a:ext>
            </a:extLst>
          </p:cNvPr>
          <p:cNvSpPr/>
          <p:nvPr/>
        </p:nvSpPr>
        <p:spPr>
          <a:xfrm>
            <a:off x="10647028" y="11029083"/>
            <a:ext cx="9024962" cy="346886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얼굴의 여러 지점을 랜드마크로 인식하여 총 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486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개의 위치를 찾을 수 있는 </a:t>
            </a:r>
            <a:r>
              <a:rPr lang="ko-KR" altLang="en-US" sz="4400" dirty="0" err="1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머신러닝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 모델 </a:t>
            </a:r>
            <a:r>
              <a:rPr lang="en-US" altLang="ko-KR" sz="4400" dirty="0" err="1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Facemesh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를 사용하였다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CA27C0E8-CE4E-7D37-B98C-14D7D998A2E7}"/>
              </a:ext>
            </a:extLst>
          </p:cNvPr>
          <p:cNvSpPr/>
          <p:nvPr/>
        </p:nvSpPr>
        <p:spPr>
          <a:xfrm>
            <a:off x="10708318" y="14969082"/>
            <a:ext cx="9024962" cy="422206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Cam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에서 얼굴을 인식하여 랜드마크를 표시하고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입 부분의 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mesh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를 조정하여 입 안을 검은색으로 채워 입의 움직임을 따라할 수 있도록 마스크를 설계한다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FC7710EA-5163-45BD-9CEE-FCA40FFC2CE0}"/>
              </a:ext>
            </a:extLst>
          </p:cNvPr>
          <p:cNvSpPr/>
          <p:nvPr/>
        </p:nvSpPr>
        <p:spPr>
          <a:xfrm>
            <a:off x="10647028" y="19557742"/>
            <a:ext cx="9024962" cy="375573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그 다음 마스크를 씌우기 위해 유령의 모습을 컨셉으로 하여 눈부분에 원을 삽입하고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나머지 부분을 하얀색으로 칠하여 유령의 모습을 구현하였다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5E0A7B39-4465-22D2-FC37-7ED659628815}"/>
              </a:ext>
            </a:extLst>
          </p:cNvPr>
          <p:cNvSpPr/>
          <p:nvPr/>
        </p:nvSpPr>
        <p:spPr>
          <a:xfrm>
            <a:off x="5122959" y="23824665"/>
            <a:ext cx="14661268" cy="426356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인터넷 통신의 발전에 따라 회의나 협업은 점차 시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공간의 영향을 적게 받게 되었다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 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이에 대표적인 예시로 화상통화가 있을 것이다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 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화상통화 시 자신의 얼굴이 나오게 되는데 이러한 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Face Mask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를 활용하게 되면 얼굴을 드러내지 않고도 본인이 회의에 참석하거나 친구의 모임에서도 다양한 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Face Mask</a:t>
            </a:r>
            <a:r>
              <a:rPr lang="ko-KR" altLang="en-US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를 활용하여 재미있게 회의나 모임을 가질 수 있을 것이다</a:t>
            </a:r>
            <a:r>
              <a:rPr lang="en-US" altLang="ko-KR" sz="44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B11799E8-CF68-B6C4-EA8B-B3EC2F81A015}"/>
              </a:ext>
            </a:extLst>
          </p:cNvPr>
          <p:cNvGrpSpPr/>
          <p:nvPr/>
        </p:nvGrpSpPr>
        <p:grpSpPr>
          <a:xfrm>
            <a:off x="1812698" y="24717345"/>
            <a:ext cx="3001764" cy="2190697"/>
            <a:chOff x="2908228" y="1856950"/>
            <a:chExt cx="1494233" cy="1094068"/>
          </a:xfrm>
        </p:grpSpPr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E27278B2-C798-38CA-76B9-A5D17590B7EC}"/>
                </a:ext>
              </a:extLst>
            </p:cNvPr>
            <p:cNvSpPr/>
            <p:nvPr/>
          </p:nvSpPr>
          <p:spPr>
            <a:xfrm>
              <a:off x="2908228" y="1856950"/>
              <a:ext cx="1156696" cy="1094068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6000" dirty="0">
                  <a:solidFill>
                    <a:schemeClr val="tx1"/>
                  </a:solidFill>
                  <a:latin typeface="Noto Sans KR" panose="020B0500000000000000" pitchFamily="34" charset="-127"/>
                  <a:ea typeface="Noto Sans KR" panose="020B0500000000000000" pitchFamily="34" charset="-127"/>
                </a:rPr>
                <a:t>결론</a:t>
              </a:r>
              <a:endParaRPr lang="en-US" altLang="ko-KR" sz="60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  <p:sp>
          <p:nvSpPr>
            <p:cNvPr id="79" name="이등변 삼각형 78">
              <a:extLst>
                <a:ext uri="{FF2B5EF4-FFF2-40B4-BE49-F238E27FC236}">
                  <a16:creationId xmlns:a16="http://schemas.microsoft.com/office/drawing/2014/main" id="{88D50F99-BEEC-C483-E714-A5ADB57CE6AB}"/>
                </a:ext>
              </a:extLst>
            </p:cNvPr>
            <p:cNvSpPr/>
            <p:nvPr/>
          </p:nvSpPr>
          <p:spPr>
            <a:xfrm rot="5400000">
              <a:off x="4164545" y="2299452"/>
              <a:ext cx="266768" cy="209065"/>
            </a:xfrm>
            <a:prstGeom prst="triangl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endParaRPr>
            </a:p>
          </p:txBody>
        </p:sp>
      </p:grpSp>
      <p:pic>
        <p:nvPicPr>
          <p:cNvPr id="61" name="_x231981672">
            <a:extLst>
              <a:ext uri="{FF2B5EF4-FFF2-40B4-BE49-F238E27FC236}">
                <a16:creationId xmlns:a16="http://schemas.microsoft.com/office/drawing/2014/main" id="{3FF5CA6B-D743-D791-6724-F9111ED19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187" y="11125194"/>
            <a:ext cx="4471619" cy="3483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1F24186A-EF55-40C5-EC19-03B6D37A83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5403" y="15211918"/>
            <a:ext cx="29803407" cy="599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561688352">
            <a:extLst>
              <a:ext uri="{FF2B5EF4-FFF2-40B4-BE49-F238E27FC236}">
                <a16:creationId xmlns:a16="http://schemas.microsoft.com/office/drawing/2014/main" id="{F690F37C-ECDE-B888-4B7F-645576CA3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5403" y="15669117"/>
            <a:ext cx="4471618" cy="310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4">
            <a:extLst>
              <a:ext uri="{FF2B5EF4-FFF2-40B4-BE49-F238E27FC236}">
                <a16:creationId xmlns:a16="http://schemas.microsoft.com/office/drawing/2014/main" id="{6A28EA0E-40ED-E31D-E9AD-FE531A6A92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13836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561687848">
            <a:extLst>
              <a:ext uri="{FF2B5EF4-FFF2-40B4-BE49-F238E27FC236}">
                <a16:creationId xmlns:a16="http://schemas.microsoft.com/office/drawing/2014/main" id="{9795A495-F6AE-75AC-6D70-0630FD2D3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88" b="13605"/>
          <a:stretch>
            <a:fillRect/>
          </a:stretch>
        </p:blipFill>
        <p:spPr bwMode="auto">
          <a:xfrm>
            <a:off x="5849144" y="19880496"/>
            <a:ext cx="4469437" cy="3108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069839"/>
      </p:ext>
    </p:extLst>
  </p:cSld>
  <p:clrMapOvr>
    <a:masterClrMapping/>
  </p:clrMapOvr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>
            <a:lumMod val="50000"/>
            <a:alpha val="50000"/>
          </a:schemeClr>
        </a:solidFill>
        <a:ln>
          <a:noFill/>
        </a:ln>
      </a:spPr>
      <a:bodyPr rtlCol="0" anchor="ctr"/>
      <a:lstStyle>
        <a:defPPr algn="ctr">
          <a:defRPr sz="3600"/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2198</TotalTime>
  <Words>180</Words>
  <Application>Microsoft Office PowerPoint</Application>
  <PresentationFormat>사용자 지정</PresentationFormat>
  <Paragraphs>14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Calibri Light</vt:lpstr>
      <vt:lpstr>Wingdings</vt:lpstr>
      <vt:lpstr>Arial</vt:lpstr>
      <vt:lpstr>Noto Sans KR</vt:lpstr>
      <vt:lpstr>Calibri</vt:lpstr>
      <vt:lpstr>3_Office 테마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박재민</cp:lastModifiedBy>
  <cp:revision>588</cp:revision>
  <dcterms:created xsi:type="dcterms:W3CDTF">2017-09-07T10:48:07Z</dcterms:created>
  <dcterms:modified xsi:type="dcterms:W3CDTF">2022-06-07T10:34:34Z</dcterms:modified>
</cp:coreProperties>
</file>